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8" r:id="rId4"/>
    <p:sldId id="280" r:id="rId5"/>
    <p:sldId id="293" r:id="rId6"/>
    <p:sldId id="294" r:id="rId7"/>
    <p:sldId id="295" r:id="rId8"/>
    <p:sldId id="286" r:id="rId9"/>
    <p:sldId id="296" r:id="rId10"/>
    <p:sldId id="311" r:id="rId11"/>
    <p:sldId id="289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273" r:id="rId25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5" autoAdjust="0"/>
    <p:restoredTop sz="94660"/>
  </p:normalViewPr>
  <p:slideViewPr>
    <p:cSldViewPr>
      <p:cViewPr varScale="1">
        <p:scale>
          <a:sx n="50" d="100"/>
          <a:sy n="50" d="100"/>
        </p:scale>
        <p:origin x="-1118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8DB09-8266-46AE-A4F6-57BCBE825CF3}" type="datetimeFigureOut">
              <a:rPr lang="en-ZA" smtClean="0"/>
              <a:pPr/>
              <a:t>2016-11-06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C2FF8-2A70-4186-893B-969048387747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46743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882B2AD-FA30-4113-B44D-B3994036DC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454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30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813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3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3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3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3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813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3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3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3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4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5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5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815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5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5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5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5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5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5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5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6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6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6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6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6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6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816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48167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816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816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48170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71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8172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8173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8174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839002C-E659-481D-A200-B355BC8A98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47" name="Picture 4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16" y="0"/>
            <a:ext cx="26289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3AF2A-0802-4917-8255-3BD408A70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F9451-73EA-4A7A-B8AA-CEBCAB9899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D52F007-7AD4-40F3-9645-F113C2DBB1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B809F-1DAA-4E2E-BDDF-5743191140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DA5F2-410C-41EA-B6A1-F67AB8752A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D13CD-8EE8-41DF-A9BA-24CFA69CC0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32751-3C72-47E4-971C-89B6F37DCC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E9560A-5B6B-40B2-9EF7-01A5FA5B4A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A8F21-12E3-4512-8492-C82148CD85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2B68BE-024D-45E6-B6F2-4DE06CB51D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35A94A-A58B-41DF-BFF6-ED5AFE5D62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7107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08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09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10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11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7112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13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14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15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16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17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18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19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20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21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22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23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24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25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26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27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7128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29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30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31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32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33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34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35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36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37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38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39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40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41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7142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4714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7144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7145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47146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714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148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714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715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003F6C16-9AF8-472E-9F71-3D2EEC0FDBB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48" name="Picture 1" descr="~842371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907"/>
          <a:stretch>
            <a:fillRect/>
          </a:stretch>
        </p:blipFill>
        <p:spPr bwMode="auto">
          <a:xfrm>
            <a:off x="-84500" y="131762"/>
            <a:ext cx="984092" cy="738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5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7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AD3781F0-1B1A-4298-A046-7AFC57766398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7544" y="1600200"/>
            <a:ext cx="8229600" cy="1828800"/>
          </a:xfrm>
        </p:spPr>
        <p:txBody>
          <a:bodyPr/>
          <a:lstStyle/>
          <a:p>
            <a:r>
              <a:rPr lang="af-ZA" sz="3600" b="1" dirty="0" smtClean="0">
                <a:effectLst/>
              </a:rPr>
              <a:t>GEMEENTE TERUGVOER NA DIE FINANSIES WERKSESSIE MET DIE FOKUS OM ’N VOLHOUBARE INKOMSTE VIR DIE GEMEENTE TE BEWERKSTELLIG</a:t>
            </a:r>
            <a:endParaRPr lang="en-ZA" sz="3600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504" y="3933056"/>
            <a:ext cx="8904704" cy="1752600"/>
          </a:xfrm>
        </p:spPr>
        <p:txBody>
          <a:bodyPr/>
          <a:lstStyle/>
          <a:p>
            <a:r>
              <a:rPr lang="en-US" sz="3200" b="1" dirty="0" smtClean="0">
                <a:effectLst/>
              </a:rPr>
              <a:t>6 November  2016</a:t>
            </a:r>
          </a:p>
          <a:p>
            <a:pPr algn="r"/>
            <a:r>
              <a:rPr lang="en-US" sz="3200" b="1" dirty="0" err="1" smtClean="0">
                <a:effectLst/>
              </a:rPr>
              <a:t>Navrae</a:t>
            </a:r>
            <a:r>
              <a:rPr lang="en-US" sz="3200" b="1" dirty="0" smtClean="0">
                <a:effectLst/>
              </a:rPr>
              <a:t>:</a:t>
            </a:r>
          </a:p>
          <a:p>
            <a:pPr algn="r"/>
            <a:r>
              <a:rPr lang="en-US" sz="3200" b="1" dirty="0" smtClean="0">
                <a:effectLst/>
              </a:rPr>
              <a:t> Abrie Coetzee</a:t>
            </a:r>
          </a:p>
          <a:p>
            <a:pPr algn="r"/>
            <a:r>
              <a:rPr lang="en-US" sz="3200" b="1" dirty="0" smtClean="0">
                <a:effectLst/>
              </a:rPr>
              <a:t>0834593177</a:t>
            </a:r>
          </a:p>
          <a:p>
            <a:pPr algn="r"/>
            <a:endParaRPr lang="en-US" sz="3200" b="1" dirty="0">
              <a:effectLst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16" y="0"/>
            <a:ext cx="26289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10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252536" y="-27776"/>
            <a:ext cx="9396536" cy="1143000"/>
          </a:xfrm>
        </p:spPr>
        <p:txBody>
          <a:bodyPr/>
          <a:lstStyle/>
          <a:p>
            <a:r>
              <a:rPr lang="af-ZA" b="1" dirty="0"/>
              <a:t>KOMMUNIKASIE 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340768"/>
            <a:ext cx="8352928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VOORSTELLE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af-ZA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Ons </a:t>
            </a:r>
            <a:r>
              <a:rPr lang="af-ZA" sz="3200" b="1" dirty="0"/>
              <a:t>moet ‘n plan maak om jongmense in die gemeente te akkomodeer</a:t>
            </a:r>
            <a:r>
              <a:rPr lang="af-ZA" sz="3200" b="1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/>
              <a:t>Verwelkom mense by die deure, leer mekaar ken en bou so verhoudings.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ZA" sz="3200" b="1" dirty="0"/>
          </a:p>
        </p:txBody>
      </p:sp>
    </p:spTree>
    <p:extLst>
      <p:ext uri="{BB962C8B-B14F-4D97-AF65-F5344CB8AC3E}">
        <p14:creationId xmlns:p14="http://schemas.microsoft.com/office/powerpoint/2010/main" val="333644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11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44624"/>
            <a:ext cx="9144000" cy="1143000"/>
          </a:xfrm>
        </p:spPr>
        <p:txBody>
          <a:bodyPr/>
          <a:lstStyle/>
          <a:p>
            <a:r>
              <a:rPr lang="af-ZA" b="1" dirty="0" smtClean="0"/>
              <a:t>KORT TERMYN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95496" y="1124744"/>
            <a:ext cx="8964488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ADMINISTRATIEWE </a:t>
            </a:r>
            <a:r>
              <a:rPr lang="af-ZA" sz="3200" b="1" dirty="0" smtClean="0"/>
              <a:t>VOORSTELLE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Kry </a:t>
            </a:r>
            <a:r>
              <a:rPr lang="af-ZA" sz="3200" b="1" dirty="0"/>
              <a:t>gemeente databasis op datum. </a:t>
            </a:r>
            <a:r>
              <a:rPr lang="af-ZA" sz="3200" b="1" dirty="0" smtClean="0"/>
              <a:t> Stel </a:t>
            </a:r>
            <a:r>
              <a:rPr lang="af-ZA" sz="3200" b="1" dirty="0"/>
              <a:t>‘n plan op om dan die werklike lidmate te besoek en te aktiveer. </a:t>
            </a:r>
            <a:endParaRPr lang="af-ZA" sz="3200" b="1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Reeds begin: </a:t>
            </a:r>
            <a:r>
              <a:rPr lang="af-ZA" sz="3200" b="1" smtClean="0"/>
              <a:t>Joseph Kidson </a:t>
            </a:r>
            <a:r>
              <a:rPr lang="af-ZA" sz="3200" b="1" dirty="0"/>
              <a:t>het ‘n persoon by sy werk geïdentifiseer om </a:t>
            </a:r>
            <a:r>
              <a:rPr lang="af-ZA" sz="3200" b="1" dirty="0" smtClean="0"/>
              <a:t>dit te doen.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Verbeter en bevorder die </a:t>
            </a:r>
            <a:r>
              <a:rPr lang="af-ZA" sz="3200" b="1" dirty="0"/>
              <a:t>kommunikasie en deelname van gemeentelede </a:t>
            </a:r>
            <a:r>
              <a:rPr lang="af-ZA" sz="3200" b="1" dirty="0" smtClean="0"/>
              <a:t>deur die  </a:t>
            </a:r>
            <a:r>
              <a:rPr lang="af-ZA" sz="3200" b="1" dirty="0"/>
              <a:t>regte inligting, behoefte of uitdagings </a:t>
            </a:r>
            <a:r>
              <a:rPr lang="af-ZA" sz="3200" b="1" dirty="0" smtClean="0"/>
              <a:t>gereeld met gemeente te kommunikeer.</a:t>
            </a:r>
          </a:p>
          <a:p>
            <a:r>
              <a:rPr lang="af-ZA" sz="3200" b="1" dirty="0" smtClean="0"/>
              <a:t>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af-ZA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12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0"/>
            <a:ext cx="9144000" cy="1143000"/>
          </a:xfrm>
        </p:spPr>
        <p:txBody>
          <a:bodyPr/>
          <a:lstStyle/>
          <a:p>
            <a:r>
              <a:rPr lang="af-ZA" b="1" dirty="0" smtClean="0"/>
              <a:t>KORTTERMYN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196752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ADMINISTRATIEWE VOORSTELLE</a:t>
            </a:r>
            <a:endParaRPr lang="af-ZA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af-ZA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Implimenteer </a:t>
            </a:r>
            <a:r>
              <a:rPr lang="af-ZA" sz="3200" b="1" dirty="0"/>
              <a:t>Zapper </a:t>
            </a:r>
            <a:r>
              <a:rPr lang="af-ZA" sz="3200" b="1" dirty="0" smtClean="0"/>
              <a:t> (Elektroniese Betaal Stelsel) </a:t>
            </a:r>
            <a:r>
              <a:rPr lang="af-ZA" sz="3200" b="1" dirty="0"/>
              <a:t>om kontant inbetalings se kostes te verminder en minder kontant </a:t>
            </a:r>
            <a:r>
              <a:rPr lang="af-ZA" sz="3200" b="1" dirty="0" smtClean="0"/>
              <a:t>by die kerkkantoor te hanteer.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Ondersoek </a:t>
            </a:r>
            <a:r>
              <a:rPr lang="af-ZA" sz="3200" b="1" dirty="0"/>
              <a:t>die moontlikheid om met ander NG </a:t>
            </a:r>
            <a:r>
              <a:rPr lang="af-ZA" sz="3200" b="1" dirty="0" smtClean="0"/>
              <a:t>gemeentes </a:t>
            </a:r>
            <a:r>
              <a:rPr lang="af-ZA" sz="3200" b="1" dirty="0"/>
              <a:t>saam te </a:t>
            </a:r>
            <a:r>
              <a:rPr lang="af-ZA" sz="3200" b="1" dirty="0" smtClean="0"/>
              <a:t>werk </a:t>
            </a:r>
            <a:r>
              <a:rPr lang="af-ZA" sz="3200" b="1" dirty="0"/>
              <a:t>om </a:t>
            </a:r>
            <a:r>
              <a:rPr lang="af-ZA" sz="3200" b="1" dirty="0" smtClean="0"/>
              <a:t>inkomste </a:t>
            </a:r>
            <a:r>
              <a:rPr lang="af-ZA" sz="3200" b="1" dirty="0"/>
              <a:t>te verhoog. </a:t>
            </a:r>
            <a:endParaRPr lang="en-ZA" sz="3200" b="1" dirty="0"/>
          </a:p>
          <a:p>
            <a:pPr lvl="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</a:pP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366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13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-31968"/>
            <a:ext cx="9144000" cy="1143000"/>
          </a:xfrm>
        </p:spPr>
        <p:txBody>
          <a:bodyPr/>
          <a:lstStyle/>
          <a:p>
            <a:r>
              <a:rPr lang="af-ZA" b="1" dirty="0" smtClean="0"/>
              <a:t>KORTTERMYN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556792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BESPARINGS VOORSTELLE</a:t>
            </a:r>
            <a:endParaRPr lang="en-ZA" sz="3200" b="1" dirty="0"/>
          </a:p>
          <a:p>
            <a:endParaRPr lang="af-ZA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Beperk </a:t>
            </a:r>
            <a:r>
              <a:rPr lang="af-ZA" sz="3200" b="1" dirty="0"/>
              <a:t>water en ligte uitgawes </a:t>
            </a:r>
            <a:r>
              <a:rPr lang="af-ZA" sz="3200" b="1" dirty="0" smtClean="0"/>
              <a:t>op die kerkterrein </a:t>
            </a:r>
            <a:r>
              <a:rPr lang="af-ZA" sz="3200" b="1" dirty="0"/>
              <a:t>en </a:t>
            </a:r>
            <a:r>
              <a:rPr lang="af-ZA" sz="3200" b="1" dirty="0" smtClean="0"/>
              <a:t>pastorieë.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Beperk </a:t>
            </a:r>
            <a:r>
              <a:rPr lang="af-ZA" sz="3200" b="1" dirty="0"/>
              <a:t>telefoon uitgawes.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Ondersoek </a:t>
            </a:r>
            <a:r>
              <a:rPr lang="af-ZA" sz="3200" b="1" dirty="0"/>
              <a:t>besparing op kontant depositos </a:t>
            </a:r>
            <a:r>
              <a:rPr lang="af-ZA" sz="3200" b="1" dirty="0" smtClean="0"/>
              <a:t> en ander </a:t>
            </a:r>
            <a:r>
              <a:rPr lang="af-ZA" sz="3200" b="1" dirty="0"/>
              <a:t>prosesse om bankkoste te verminder.</a:t>
            </a:r>
            <a:endParaRPr lang="en-ZA" sz="3200" b="1" dirty="0"/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Blip>
                <a:blip r:embed="rId2"/>
              </a:buBlip>
            </a:pP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550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14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0"/>
            <a:ext cx="9144000" cy="1143000"/>
          </a:xfrm>
        </p:spPr>
        <p:txBody>
          <a:bodyPr/>
          <a:lstStyle/>
          <a:p>
            <a:r>
              <a:rPr lang="af-ZA" b="1" dirty="0" smtClean="0"/>
              <a:t>KORTTERMYN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556792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INKOMSTE PROJEKTE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Indentifiseer gebou </a:t>
            </a:r>
            <a:r>
              <a:rPr lang="af-ZA" sz="3200" b="1" dirty="0"/>
              <a:t>instandhouding </a:t>
            </a:r>
            <a:r>
              <a:rPr lang="af-ZA" sz="3200" b="1" dirty="0" smtClean="0"/>
              <a:t>projekte om fondse voor in te samel.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Moontlike projekte:</a:t>
            </a:r>
            <a:endParaRPr lang="en-ZA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/>
              <a:t>Nagmaal ete.</a:t>
            </a:r>
            <a:endParaRPr lang="en-ZA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/>
              <a:t>Wegneem etes Vrydagaande.</a:t>
            </a:r>
            <a:endParaRPr lang="en-ZA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/>
              <a:t>Implimentering van ‘n tuin dromdiens vir die kerk.</a:t>
            </a:r>
            <a:endParaRPr lang="en-ZA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/>
              <a:t>Uithuur van gasbraaier  en verkoop van Jaffels by die kerk</a:t>
            </a:r>
            <a:r>
              <a:rPr lang="af-ZA" sz="3200" b="1" dirty="0" smtClean="0"/>
              <a:t>.</a:t>
            </a:r>
            <a:endParaRPr lang="en-ZA" sz="3200" b="1" dirty="0"/>
          </a:p>
        </p:txBody>
      </p:sp>
    </p:spTree>
    <p:extLst>
      <p:ext uri="{BB962C8B-B14F-4D97-AF65-F5344CB8AC3E}">
        <p14:creationId xmlns:p14="http://schemas.microsoft.com/office/powerpoint/2010/main" val="32177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15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-31968"/>
            <a:ext cx="9144000" cy="1143000"/>
          </a:xfrm>
        </p:spPr>
        <p:txBody>
          <a:bodyPr/>
          <a:lstStyle/>
          <a:p>
            <a:r>
              <a:rPr lang="af-ZA" b="1" dirty="0" smtClean="0"/>
              <a:t>KORTTERMYN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556792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INKOMSTE PROJEKTE</a:t>
            </a:r>
            <a:endParaRPr lang="en-ZA" sz="3200" b="1" dirty="0"/>
          </a:p>
          <a:p>
            <a:endParaRPr lang="af-ZA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Moontlike projekte:</a:t>
            </a:r>
            <a:endParaRPr lang="en-ZA" sz="3200" b="1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Gemeentelede </a:t>
            </a:r>
            <a:r>
              <a:rPr lang="af-ZA" sz="3200" b="1" dirty="0"/>
              <a:t>maak poeding en verkoop op Sondae.</a:t>
            </a:r>
            <a:endParaRPr lang="en-ZA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/>
              <a:t>Saterdagoggend ontbyt en gasspeker.</a:t>
            </a:r>
            <a:endParaRPr lang="en-ZA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/>
              <a:t>Stel ‘n gemeente resepteboek op en verkoop vir addisionel inkomste.</a:t>
            </a:r>
            <a:endParaRPr lang="en-ZA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/>
              <a:t>Wit olifant </a:t>
            </a:r>
            <a:r>
              <a:rPr lang="af-ZA" sz="3200" b="1" dirty="0" smtClean="0"/>
              <a:t>vandisie </a:t>
            </a:r>
            <a:r>
              <a:rPr lang="af-ZA" sz="3200" b="1" dirty="0"/>
              <a:t>op die kerkterrein en ‘n % van inkomste uit verkope. </a:t>
            </a:r>
            <a:endParaRPr lang="en-ZA" sz="3200" b="1" dirty="0"/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Blip>
                <a:blip r:embed="rId2"/>
              </a:buBlip>
            </a:pP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865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16</a:t>
            </a:fld>
            <a:endParaRPr lang="en-US" b="1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53752"/>
            <a:ext cx="9144000" cy="1143000"/>
          </a:xfrm>
        </p:spPr>
        <p:txBody>
          <a:bodyPr/>
          <a:lstStyle/>
          <a:p>
            <a:r>
              <a:rPr lang="af-ZA" b="1" dirty="0" smtClean="0"/>
              <a:t>KORTTERMYN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556792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INKOMSTE PROJEKTE</a:t>
            </a:r>
            <a:endParaRPr lang="en-ZA" sz="3200" b="1" dirty="0"/>
          </a:p>
          <a:p>
            <a:endParaRPr lang="af-ZA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/>
              <a:t>Moontlike projekte:</a:t>
            </a:r>
            <a:endParaRPr lang="en-ZA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Hou </a:t>
            </a:r>
            <a:r>
              <a:rPr lang="af-ZA" sz="3200" b="1" dirty="0"/>
              <a:t>‘n biltong aand met ‘n gasspreker en dalk ’n modeparade wat mans kan doen.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Verkoop </a:t>
            </a:r>
            <a:r>
              <a:rPr lang="af-ZA" sz="3200" b="1" dirty="0"/>
              <a:t>Braaihout vir ‘n gemeente inkomste </a:t>
            </a:r>
            <a:r>
              <a:rPr lang="af-ZA" sz="3200" b="1" dirty="0" smtClean="0"/>
              <a:t>(Ds Ernest).</a:t>
            </a:r>
            <a:endParaRPr lang="en-ZA" sz="3200" b="1" dirty="0"/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Blip>
                <a:blip r:embed="rId2"/>
              </a:buBlip>
            </a:pP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600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17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35848"/>
            <a:ext cx="9144000" cy="1143000"/>
          </a:xfrm>
        </p:spPr>
        <p:txBody>
          <a:bodyPr/>
          <a:lstStyle/>
          <a:p>
            <a:r>
              <a:rPr lang="af-ZA" b="1" dirty="0" smtClean="0"/>
              <a:t>KORTTERMYN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556792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INKOMSTE PROJEKTE</a:t>
            </a:r>
            <a:endParaRPr lang="en-ZA" sz="3200" b="1" dirty="0"/>
          </a:p>
          <a:p>
            <a:endParaRPr lang="af-ZA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Hersien die inkomste uit verhuring van  geboue by die kerk en die Boma 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Verseker dat inkomste </a:t>
            </a:r>
            <a:r>
              <a:rPr lang="af-ZA" sz="3200" b="1" dirty="0"/>
              <a:t>met uitverhuring </a:t>
            </a:r>
            <a:r>
              <a:rPr lang="af-ZA" sz="3200" b="1" dirty="0" smtClean="0"/>
              <a:t>meer markverwant </a:t>
            </a:r>
            <a:r>
              <a:rPr lang="af-ZA" sz="3200" b="1" dirty="0"/>
              <a:t>is</a:t>
            </a:r>
            <a:r>
              <a:rPr lang="af-ZA" sz="3200" b="1" dirty="0" smtClean="0"/>
              <a:t>.</a:t>
            </a:r>
          </a:p>
          <a:p>
            <a:endParaRPr lang="en-ZA" sz="3200" b="1" dirty="0"/>
          </a:p>
          <a:p>
            <a:endParaRPr lang="en-ZA" sz="3200" b="1" dirty="0"/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Blip>
                <a:blip r:embed="rId2"/>
              </a:buBlip>
            </a:pP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320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18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9560"/>
            <a:ext cx="9144000" cy="1143000"/>
          </a:xfrm>
        </p:spPr>
        <p:txBody>
          <a:bodyPr/>
          <a:lstStyle/>
          <a:p>
            <a:r>
              <a:rPr lang="af-ZA" b="1" dirty="0">
                <a:effectLst/>
              </a:rPr>
              <a:t>MEDIUM </a:t>
            </a:r>
            <a:r>
              <a:rPr lang="af-ZA" b="1" dirty="0" smtClean="0">
                <a:effectLst/>
              </a:rPr>
              <a:t>TERMYN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0" y="908720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INKOMSTE PROJEKTE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Bemark die konsep van testamente nalating as ’n gemeente </a:t>
            </a:r>
            <a:r>
              <a:rPr lang="af-ZA" sz="3200" b="1" dirty="0"/>
              <a:t>inkomste.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/>
              <a:t>Moedig gemeente aan om </a:t>
            </a:r>
            <a:r>
              <a:rPr lang="af-ZA" sz="3200" b="1" dirty="0" smtClean="0"/>
              <a:t>ook gedeeltes van hulle </a:t>
            </a:r>
            <a:r>
              <a:rPr lang="af-ZA" sz="3200" b="1" dirty="0"/>
              <a:t>bonusse </a:t>
            </a:r>
            <a:r>
              <a:rPr lang="af-ZA" sz="3200" b="1" dirty="0" smtClean="0"/>
              <a:t>as </a:t>
            </a:r>
            <a:r>
              <a:rPr lang="af-ZA" sz="3200" b="1" dirty="0"/>
              <a:t>‘</a:t>
            </a:r>
            <a:r>
              <a:rPr lang="af-ZA" sz="3200" b="1" dirty="0" smtClean="0"/>
              <a:t>n addisionele bydra</a:t>
            </a:r>
            <a:r>
              <a:rPr lang="af-ZA" sz="3200" b="1" dirty="0"/>
              <a:t> </a:t>
            </a:r>
            <a:r>
              <a:rPr lang="af-ZA" sz="3200" b="1" dirty="0" smtClean="0"/>
              <a:t>te gee.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Ondersoek ’n inkomste </a:t>
            </a:r>
            <a:r>
              <a:rPr lang="af-ZA" sz="3200" b="1" dirty="0"/>
              <a:t>uit </a:t>
            </a:r>
            <a:r>
              <a:rPr lang="af-ZA" sz="3200" b="1" dirty="0" smtClean="0"/>
              <a:t>versekering  verwysings kommissie (Makelaars):</a:t>
            </a:r>
            <a:endParaRPr lang="en-ZA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Lewens </a:t>
            </a:r>
            <a:r>
              <a:rPr lang="af-ZA" sz="3200" b="1" dirty="0"/>
              <a:t>versekering verwysing  1 </a:t>
            </a:r>
            <a:r>
              <a:rPr lang="af-ZA" sz="3200" b="1" dirty="0" smtClean="0"/>
              <a:t>paaiement </a:t>
            </a:r>
            <a:r>
              <a:rPr lang="af-ZA" sz="3200" b="1" dirty="0"/>
              <a:t>kommissie.</a:t>
            </a:r>
            <a:endParaRPr lang="en-ZA" sz="3200" b="1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Korttermyn </a:t>
            </a:r>
            <a:r>
              <a:rPr lang="af-ZA" sz="3200" b="1" dirty="0"/>
              <a:t>versekering ‘n % per </a:t>
            </a:r>
            <a:r>
              <a:rPr lang="af-ZA" sz="3200" b="1" dirty="0" smtClean="0"/>
              <a:t>maand solank </a:t>
            </a:r>
            <a:r>
              <a:rPr lang="af-ZA" sz="3200" b="1" dirty="0"/>
              <a:t>die versekering </a:t>
            </a:r>
            <a:r>
              <a:rPr lang="af-ZA" sz="3200" b="1" dirty="0" smtClean="0"/>
              <a:t>aktief is.</a:t>
            </a:r>
            <a:endParaRPr lang="en-ZA" sz="3200" b="1" dirty="0"/>
          </a:p>
        </p:txBody>
      </p:sp>
    </p:spTree>
    <p:extLst>
      <p:ext uri="{BB962C8B-B14F-4D97-AF65-F5344CB8AC3E}">
        <p14:creationId xmlns:p14="http://schemas.microsoft.com/office/powerpoint/2010/main" val="4804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19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0"/>
            <a:ext cx="9144000" cy="1143000"/>
          </a:xfrm>
        </p:spPr>
        <p:txBody>
          <a:bodyPr/>
          <a:lstStyle/>
          <a:p>
            <a:r>
              <a:rPr lang="af-ZA" b="1" dirty="0">
                <a:effectLst/>
              </a:rPr>
              <a:t>MEDIUM </a:t>
            </a:r>
            <a:r>
              <a:rPr lang="af-ZA" b="1" dirty="0" smtClean="0">
                <a:effectLst/>
              </a:rPr>
              <a:t>TERMYN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556792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INKOMSTE </a:t>
            </a:r>
            <a:r>
              <a:rPr lang="af-ZA" sz="3200" b="1" dirty="0" smtClean="0"/>
              <a:t>PROJEKTE</a:t>
            </a:r>
          </a:p>
          <a:p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Koopkrag </a:t>
            </a:r>
            <a:r>
              <a:rPr lang="af-ZA" sz="3200" b="1" dirty="0"/>
              <a:t>– onderhandel met ketting </a:t>
            </a:r>
            <a:r>
              <a:rPr lang="af-ZA" sz="3200" b="1" dirty="0" smtClean="0"/>
              <a:t>winkels </a:t>
            </a:r>
            <a:r>
              <a:rPr lang="af-ZA" sz="3200" b="1" dirty="0"/>
              <a:t>om % inkomste van gemeente lede vir die kerk te </a:t>
            </a:r>
            <a:r>
              <a:rPr lang="af-ZA" sz="3200" b="1" dirty="0" smtClean="0"/>
              <a:t>gee.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/>
              <a:t>Verkoop kos en koeldrank by die Ark </a:t>
            </a:r>
            <a:r>
              <a:rPr lang="af-ZA" sz="3200" b="1" dirty="0" smtClean="0"/>
              <a:t>vandisie een </a:t>
            </a:r>
            <a:r>
              <a:rPr lang="af-ZA" sz="3200" b="1" dirty="0"/>
              <a:t>Saterdag per kwartaal.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/>
              <a:t>Vorm deel van gemeentes wat kosverkope doen by Montana </a:t>
            </a:r>
            <a:r>
              <a:rPr lang="af-ZA" sz="3200" b="1" dirty="0" smtClean="0"/>
              <a:t>Hoërskool tydens musiek </a:t>
            </a:r>
            <a:r>
              <a:rPr lang="af-ZA" sz="3200" b="1" dirty="0"/>
              <a:t>feeste</a:t>
            </a:r>
            <a:r>
              <a:rPr lang="af-ZA" sz="3200" b="1" dirty="0" smtClean="0"/>
              <a:t>.</a:t>
            </a:r>
            <a:endParaRPr lang="en-ZA" sz="3200" b="1" dirty="0"/>
          </a:p>
        </p:txBody>
      </p:sp>
    </p:spTree>
    <p:extLst>
      <p:ext uri="{BB962C8B-B14F-4D97-AF65-F5344CB8AC3E}">
        <p14:creationId xmlns:p14="http://schemas.microsoft.com/office/powerpoint/2010/main" val="139082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47CF8-41B7-4E65-898F-0BA90DA2CB3C}" type="slidenum">
              <a:rPr lang="en-US"/>
              <a:pPr/>
              <a:t>2</a:t>
            </a:fld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060848"/>
            <a:ext cx="8229600" cy="2592288"/>
          </a:xfrm>
        </p:spPr>
        <p:txBody>
          <a:bodyPr/>
          <a:lstStyle/>
          <a:p>
            <a:pPr marL="0" indent="0">
              <a:buNone/>
            </a:pPr>
            <a:r>
              <a:rPr lang="af-ZA" b="1" dirty="0">
                <a:effectLst/>
              </a:rPr>
              <a:t>DOEL VAN DIE TERUGVOER</a:t>
            </a:r>
            <a:endParaRPr lang="en-ZA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endParaRPr lang="af-ZA" b="1" dirty="0" smtClean="0">
              <a:effectLst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af-ZA" b="1" dirty="0" smtClean="0">
                <a:effectLst/>
              </a:rPr>
              <a:t>Om </a:t>
            </a:r>
            <a:r>
              <a:rPr lang="af-ZA" b="1" dirty="0">
                <a:effectLst/>
              </a:rPr>
              <a:t>die </a:t>
            </a:r>
            <a:r>
              <a:rPr lang="af-ZA" b="1" dirty="0" smtClean="0">
                <a:effectLst/>
              </a:rPr>
              <a:t>gemeentelede </a:t>
            </a:r>
            <a:r>
              <a:rPr lang="af-ZA" b="1" dirty="0">
                <a:effectLst/>
              </a:rPr>
              <a:t>te bedank vir hulle betrokkenheid </a:t>
            </a:r>
            <a:r>
              <a:rPr lang="af-ZA" b="1" dirty="0" smtClean="0">
                <a:effectLst/>
              </a:rPr>
              <a:t> by die werksessie en </a:t>
            </a:r>
            <a:r>
              <a:rPr lang="af-ZA" b="1" dirty="0">
                <a:effectLst/>
              </a:rPr>
              <a:t>ook vordering met </a:t>
            </a:r>
            <a:r>
              <a:rPr lang="af-ZA" b="1" dirty="0" smtClean="0">
                <a:effectLst/>
              </a:rPr>
              <a:t>die implementering </a:t>
            </a:r>
            <a:r>
              <a:rPr lang="af-ZA" b="1" dirty="0">
                <a:effectLst/>
              </a:rPr>
              <a:t>van voorstelle met die gemeente te kommunikeer.</a:t>
            </a:r>
            <a:endParaRPr lang="en-ZA" dirty="0">
              <a:effectLst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20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9144000" cy="1143000"/>
          </a:xfrm>
        </p:spPr>
        <p:txBody>
          <a:bodyPr/>
          <a:lstStyle/>
          <a:p>
            <a:r>
              <a:rPr lang="af-ZA" b="1" dirty="0">
                <a:effectLst/>
              </a:rPr>
              <a:t>MEDIUM </a:t>
            </a:r>
            <a:r>
              <a:rPr lang="af-ZA" b="1" dirty="0" smtClean="0">
                <a:effectLst/>
              </a:rPr>
              <a:t>TERMYN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556792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INKOMSTE </a:t>
            </a:r>
            <a:r>
              <a:rPr lang="af-ZA" sz="3200" b="1" dirty="0" smtClean="0"/>
              <a:t>PROJEKTE</a:t>
            </a:r>
          </a:p>
          <a:p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Skep </a:t>
            </a:r>
            <a:r>
              <a:rPr lang="af-ZA" sz="3200" b="1" dirty="0"/>
              <a:t>‘n </a:t>
            </a:r>
            <a:r>
              <a:rPr lang="af-ZA" sz="3200" b="1" dirty="0" smtClean="0"/>
              <a:t>vernnootskap </a:t>
            </a:r>
            <a:r>
              <a:rPr lang="af-ZA" sz="3200" b="1" dirty="0"/>
              <a:t>met  </a:t>
            </a:r>
            <a:r>
              <a:rPr lang="af-ZA" sz="3200" b="1" dirty="0" smtClean="0"/>
              <a:t>”plaas gemeentes”om </a:t>
            </a:r>
            <a:r>
              <a:rPr lang="af-ZA" sz="3200" b="1" dirty="0"/>
              <a:t>‘n afset vir hulle plaas produkte te bied teen ‘n kommisie.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/>
              <a:t>Verf </a:t>
            </a:r>
            <a:r>
              <a:rPr lang="af-ZA" sz="3200" b="1" dirty="0" smtClean="0"/>
              <a:t>’n toetsbaan </a:t>
            </a:r>
            <a:r>
              <a:rPr lang="af-ZA" sz="3200" b="1" dirty="0"/>
              <a:t>en verskaf </a:t>
            </a:r>
            <a:r>
              <a:rPr lang="af-ZA" sz="3200" b="1" dirty="0" smtClean="0"/>
              <a:t>toerusting (paaltjies) </a:t>
            </a:r>
            <a:r>
              <a:rPr lang="af-ZA" sz="3200" b="1" dirty="0"/>
              <a:t>vir bestuurderlisensie oefening op kerkterrein en vra huur daarvoor. </a:t>
            </a:r>
            <a:endParaRPr lang="en-ZA" sz="3200" b="1" dirty="0"/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Blip>
                <a:blip r:embed="rId2"/>
              </a:buBlip>
            </a:pP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97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21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9144000" cy="1143000"/>
          </a:xfrm>
        </p:spPr>
        <p:txBody>
          <a:bodyPr/>
          <a:lstStyle/>
          <a:p>
            <a:r>
              <a:rPr lang="af-ZA" b="1" dirty="0">
                <a:effectLst/>
              </a:rPr>
              <a:t>LANG </a:t>
            </a:r>
            <a:r>
              <a:rPr lang="af-ZA" b="1" dirty="0" smtClean="0">
                <a:effectLst/>
              </a:rPr>
              <a:t>TERMYN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556792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INKOMSTE </a:t>
            </a:r>
            <a:r>
              <a:rPr lang="af-ZA" sz="3200" b="1" dirty="0" smtClean="0"/>
              <a:t>PROJEKTE</a:t>
            </a:r>
          </a:p>
          <a:p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/>
              <a:t>Oorweeg ‘n huis subsidie vir die leraars en sloop die pastorie om addisonele  behuising vir die kerk te verskaf en sodoende ‘n volhoubare </a:t>
            </a:r>
            <a:r>
              <a:rPr lang="af-ZA" sz="3200" b="1" dirty="0" smtClean="0"/>
              <a:t>inkomste te genereer.  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/>
              <a:t>Oorweeg om nog grond aan te koop en sodoende woonstelle te bou vir verhuring.</a:t>
            </a:r>
            <a:endParaRPr lang="en-ZA" sz="3200" b="1" dirty="0"/>
          </a:p>
          <a:p>
            <a:pPr marL="457200" lvl="0" indent="-4572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Arial" panose="020B0604020202020204" pitchFamily="34" charset="0"/>
              <a:buChar char="•"/>
            </a:pP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80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22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0"/>
            <a:ext cx="9144000" cy="1143000"/>
          </a:xfrm>
        </p:spPr>
        <p:txBody>
          <a:bodyPr/>
          <a:lstStyle/>
          <a:p>
            <a:r>
              <a:rPr lang="af-ZA" b="1" dirty="0" smtClean="0">
                <a:effectLst/>
              </a:rPr>
              <a:t>PAD VOORENTOE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9512" y="1143000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af-ZA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Bid asseblief vir ’n uitkoms om finansieël volhou baar te wees.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Indien daar iemand is wie kans sien om een van die voorstelle te implimenteer kontak asseblief een van die predikante of my om die voorstel te vat en te implimenteer.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Indien u ander voorstelle het gee dit asseblief deur sodat ons dit op die lys kan byvoeg.</a:t>
            </a:r>
            <a:endParaRPr lang="af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af-ZA" sz="3200" b="1" dirty="0" smtClean="0"/>
          </a:p>
          <a:p>
            <a:r>
              <a:rPr lang="af-ZA" sz="3200" b="1" dirty="0" smtClean="0"/>
              <a:t> </a:t>
            </a:r>
            <a:endParaRPr lang="af-ZA" sz="3200" b="1" dirty="0"/>
          </a:p>
          <a:p>
            <a:endParaRPr lang="af-ZA" sz="3200" b="1" dirty="0" smtClean="0"/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Blip>
                <a:blip r:embed="rId2"/>
              </a:buBlip>
            </a:pP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854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23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0"/>
            <a:ext cx="9144000" cy="1143000"/>
          </a:xfrm>
        </p:spPr>
        <p:txBody>
          <a:bodyPr/>
          <a:lstStyle/>
          <a:p>
            <a:r>
              <a:rPr lang="af-ZA" b="1" dirty="0" smtClean="0">
                <a:effectLst/>
              </a:rPr>
              <a:t>PAD VOORENTOE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9512" y="1484784"/>
            <a:ext cx="867645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Die kerkraad kan nie alleen hierdie proses bedryf nie.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Ons het die gemeente nodig om deel te wees van hierdie plan.</a:t>
            </a:r>
          </a:p>
          <a:p>
            <a:endParaRPr lang="af-ZA" sz="3200" b="1" dirty="0" smtClean="0"/>
          </a:p>
          <a:p>
            <a:endParaRPr lang="af-ZA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/>
              <a:t>Bid asseblief vir ’n uitkoms om finansieël volhou baar te wees.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af-ZA" sz="3200" b="1" dirty="0" smtClean="0"/>
          </a:p>
          <a:p>
            <a:r>
              <a:rPr lang="af-ZA" sz="3200" b="1" dirty="0" smtClean="0"/>
              <a:t> </a:t>
            </a:r>
            <a:endParaRPr lang="af-ZA" sz="3200" b="1" dirty="0"/>
          </a:p>
          <a:p>
            <a:endParaRPr lang="af-ZA" sz="3200" b="1" dirty="0" smtClean="0"/>
          </a:p>
          <a:p>
            <a:pPr marL="342900" lvl="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90000"/>
              <a:buBlip>
                <a:blip r:embed="rId2"/>
              </a:buBlip>
            </a:pP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225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9153A3C-D89B-4230-A753-15C63B97DC52}" type="slidenum">
              <a:rPr lang="en-US"/>
              <a:pPr/>
              <a:t>24</a:t>
            </a:fld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57200" y="2176264"/>
            <a:ext cx="8229600" cy="1828800"/>
          </a:xfrm>
        </p:spPr>
        <p:txBody>
          <a:bodyPr/>
          <a:lstStyle/>
          <a:p>
            <a:r>
              <a:rPr lang="en-US" dirty="0" err="1" smtClean="0"/>
              <a:t>BAIE</a:t>
            </a:r>
            <a:r>
              <a:rPr lang="en-US" dirty="0" smtClean="0"/>
              <a:t> </a:t>
            </a:r>
            <a:r>
              <a:rPr lang="en-US" dirty="0" err="1" smtClean="0"/>
              <a:t>DANKIE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95536" y="4077072"/>
            <a:ext cx="86044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400" b="1" dirty="0" smtClean="0"/>
              <a:t>Ons sal </a:t>
            </a:r>
            <a:r>
              <a:rPr lang="en-ZA" sz="2400" b="1" dirty="0" err="1" smtClean="0"/>
              <a:t>hierdie</a:t>
            </a:r>
            <a:r>
              <a:rPr lang="en-ZA" sz="2400" b="1" dirty="0" smtClean="0"/>
              <a:t> </a:t>
            </a:r>
            <a:r>
              <a:rPr lang="en-ZA" sz="2400" b="1" dirty="0" err="1" smtClean="0"/>
              <a:t>aanbieding</a:t>
            </a:r>
            <a:r>
              <a:rPr lang="en-ZA" sz="2400" b="1" dirty="0" smtClean="0"/>
              <a:t> op die </a:t>
            </a:r>
            <a:r>
              <a:rPr lang="en-ZA" sz="2400" b="1" dirty="0" err="1" smtClean="0"/>
              <a:t>kerk</a:t>
            </a:r>
            <a:r>
              <a:rPr lang="en-ZA" sz="2400" b="1" dirty="0" smtClean="0"/>
              <a:t> se web-</a:t>
            </a:r>
            <a:r>
              <a:rPr lang="en-ZA" sz="2400" b="1" dirty="0" err="1" smtClean="0"/>
              <a:t>blad</a:t>
            </a:r>
            <a:r>
              <a:rPr lang="en-ZA" sz="2400" b="1" dirty="0" smtClean="0"/>
              <a:t> </a:t>
            </a:r>
            <a:r>
              <a:rPr lang="en-ZA" sz="2400" b="1" dirty="0" err="1" smtClean="0"/>
              <a:t>plaas</a:t>
            </a:r>
            <a:r>
              <a:rPr lang="en-ZA" sz="2400" b="1" dirty="0" smtClean="0"/>
              <a:t> vir </a:t>
            </a:r>
            <a:r>
              <a:rPr lang="en-ZA" sz="2400" b="1" dirty="0" err="1" smtClean="0"/>
              <a:t>maklike</a:t>
            </a:r>
            <a:r>
              <a:rPr lang="en-ZA" sz="2400" b="1" dirty="0" smtClean="0"/>
              <a:t> </a:t>
            </a:r>
            <a:r>
              <a:rPr lang="en-ZA" sz="2400" b="1" dirty="0" err="1" smtClean="0"/>
              <a:t>verwysing</a:t>
            </a:r>
            <a:r>
              <a:rPr lang="en-ZA" sz="2400" b="1" dirty="0" smtClean="0"/>
              <a:t> </a:t>
            </a:r>
          </a:p>
          <a:p>
            <a:pPr algn="ctr"/>
            <a:endParaRPr lang="en-ZA" sz="2400" b="1" dirty="0"/>
          </a:p>
          <a:p>
            <a:pPr algn="ctr"/>
            <a:r>
              <a:rPr lang="en-ZA" sz="2400" b="1" dirty="0" smtClean="0"/>
              <a:t>U </a:t>
            </a:r>
            <a:r>
              <a:rPr lang="en-ZA" sz="2400" b="1" dirty="0" err="1" smtClean="0"/>
              <a:t>kan</a:t>
            </a:r>
            <a:r>
              <a:rPr lang="en-ZA" sz="2400" b="1" dirty="0" smtClean="0"/>
              <a:t> my </a:t>
            </a:r>
            <a:r>
              <a:rPr lang="en-ZA" sz="2400" b="1" dirty="0" err="1" smtClean="0"/>
              <a:t>ook</a:t>
            </a:r>
            <a:r>
              <a:rPr lang="en-ZA" sz="2400" b="1" dirty="0" smtClean="0"/>
              <a:t> </a:t>
            </a:r>
            <a:r>
              <a:rPr lang="en-ZA" sz="2400" b="1" dirty="0" err="1" smtClean="0"/>
              <a:t>kontak</a:t>
            </a:r>
            <a:r>
              <a:rPr lang="en-ZA" sz="2400" b="1" dirty="0" smtClean="0"/>
              <a:t> en </a:t>
            </a:r>
            <a:r>
              <a:rPr lang="en-ZA" sz="2400" b="1" dirty="0" err="1" smtClean="0"/>
              <a:t>ek</a:t>
            </a:r>
            <a:r>
              <a:rPr lang="en-ZA" sz="2400" b="1" dirty="0" smtClean="0"/>
              <a:t> </a:t>
            </a:r>
            <a:r>
              <a:rPr lang="en-ZA" sz="2400" b="1" dirty="0" err="1" smtClean="0"/>
              <a:t>kan</a:t>
            </a:r>
            <a:r>
              <a:rPr lang="en-ZA" sz="2400" b="1" dirty="0" smtClean="0"/>
              <a:t> </a:t>
            </a:r>
            <a:r>
              <a:rPr lang="en-ZA" sz="2400" b="1" dirty="0" err="1" smtClean="0"/>
              <a:t>dit</a:t>
            </a:r>
            <a:r>
              <a:rPr lang="en-ZA" sz="2400" b="1" dirty="0" smtClean="0"/>
              <a:t> vir u e-</a:t>
            </a:r>
            <a:r>
              <a:rPr lang="en-ZA" sz="2400" b="1" dirty="0" err="1" smtClean="0"/>
              <a:t>pos</a:t>
            </a:r>
            <a:endParaRPr lang="en-ZA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3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5848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INHOUD</a:t>
            </a:r>
            <a:endParaRPr lang="en-US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052736"/>
            <a:ext cx="8229600" cy="4392487"/>
          </a:xfrm>
        </p:spPr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 dirty="0" err="1" smtClean="0"/>
              <a:t>Agtergrond</a:t>
            </a:r>
            <a:r>
              <a:rPr lang="en-US" b="1" dirty="0" smtClean="0"/>
              <a:t>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 dirty="0" err="1" smtClean="0"/>
              <a:t>Kommunikasie</a:t>
            </a:r>
            <a:r>
              <a:rPr lang="en-US" b="1" dirty="0" smtClean="0"/>
              <a:t> met </a:t>
            </a:r>
            <a:r>
              <a:rPr lang="en-US" b="1" dirty="0" err="1" smtClean="0"/>
              <a:t>gemeente</a:t>
            </a:r>
            <a:r>
              <a:rPr lang="en-US" b="1" dirty="0" smtClean="0"/>
              <a:t>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 dirty="0" err="1" smtClean="0"/>
              <a:t>Voorstelle</a:t>
            </a:r>
            <a:r>
              <a:rPr lang="en-US" b="1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3200" b="1" dirty="0" err="1" smtClean="0"/>
              <a:t>Korttermyn</a:t>
            </a:r>
            <a:r>
              <a:rPr lang="en-US" sz="3200" b="1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sz="3200" b="1" dirty="0" err="1" smtClean="0"/>
              <a:t>Administratiewe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Voorstelle</a:t>
            </a:r>
            <a:r>
              <a:rPr lang="en-US" sz="3200" b="1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sz="3200" b="1" dirty="0" err="1" smtClean="0"/>
              <a:t>Besparings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Voorstelle</a:t>
            </a:r>
            <a:r>
              <a:rPr lang="en-US" sz="3200" b="1" dirty="0" smtClean="0"/>
              <a:t>.</a:t>
            </a:r>
          </a:p>
          <a:p>
            <a:pPr lvl="2">
              <a:lnSpc>
                <a:spcPct val="90000"/>
              </a:lnSpc>
            </a:pPr>
            <a:r>
              <a:rPr lang="en-US" sz="3200" b="1" dirty="0" err="1" smtClean="0"/>
              <a:t>Inkomste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Aanvullings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Voorstelle</a:t>
            </a:r>
            <a:r>
              <a:rPr lang="en-US" sz="3200" b="1" dirty="0" smtClean="0"/>
              <a:t> (</a:t>
            </a:r>
            <a:r>
              <a:rPr lang="en-US" sz="3200" b="1" dirty="0" err="1" smtClean="0"/>
              <a:t>Projekte</a:t>
            </a:r>
            <a:r>
              <a:rPr lang="en-US" sz="3200" b="1" dirty="0" smtClean="0"/>
              <a:t>).</a:t>
            </a:r>
          </a:p>
          <a:p>
            <a:pPr lvl="1">
              <a:lnSpc>
                <a:spcPct val="90000"/>
              </a:lnSpc>
            </a:pPr>
            <a:r>
              <a:rPr lang="en-US" sz="3200" b="1" dirty="0" err="1" smtClean="0"/>
              <a:t>Mediumtermyn</a:t>
            </a:r>
            <a:r>
              <a:rPr lang="en-US" sz="3200" b="1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sz="3200" b="1" dirty="0" err="1" smtClean="0"/>
              <a:t>Langtermyn</a:t>
            </a:r>
            <a:r>
              <a:rPr lang="en-US" sz="3200" b="1" dirty="0" smtClean="0"/>
              <a:t>.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Pad </a:t>
            </a:r>
            <a:r>
              <a:rPr lang="en-US" b="1" dirty="0" err="1" smtClean="0"/>
              <a:t>Voorentoe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4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24800"/>
            <a:ext cx="8229600" cy="1143000"/>
          </a:xfrm>
        </p:spPr>
        <p:txBody>
          <a:bodyPr/>
          <a:lstStyle/>
          <a:p>
            <a:r>
              <a:rPr lang="af-ZA" b="1" dirty="0" smtClean="0">
                <a:effectLst/>
              </a:rPr>
              <a:t>AGTERGROND</a:t>
            </a:r>
            <a:endParaRPr lang="en-US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229600" cy="43924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af-ZA" b="1" dirty="0" smtClean="0">
                <a:effectLst/>
              </a:rPr>
              <a:t>Die Finansies </a:t>
            </a:r>
            <a:r>
              <a:rPr lang="af-ZA" b="1" dirty="0">
                <a:effectLst/>
              </a:rPr>
              <a:t>Taakgroep het die stand van </a:t>
            </a:r>
            <a:r>
              <a:rPr lang="af-ZA" b="1" dirty="0" smtClean="0">
                <a:effectLst/>
              </a:rPr>
              <a:t>finansies </a:t>
            </a:r>
            <a:r>
              <a:rPr lang="af-ZA" b="1" dirty="0">
                <a:effectLst/>
              </a:rPr>
              <a:t>aan die kerkraad voorgehou waarna besluit was dat  die gemeente ingelig moes word oor die </a:t>
            </a:r>
            <a:r>
              <a:rPr lang="af-ZA" b="1" dirty="0" smtClean="0">
                <a:effectLst/>
              </a:rPr>
              <a:t>finansieële </a:t>
            </a:r>
            <a:r>
              <a:rPr lang="af-ZA" b="1" dirty="0">
                <a:effectLst/>
              </a:rPr>
              <a:t>stand van die gemeente.</a:t>
            </a:r>
            <a:endParaRPr lang="en-ZA" b="1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f-ZA" b="1" dirty="0">
                <a:effectLst/>
              </a:rPr>
              <a:t>Die kerkraad het besluit om ‘n werksessie met die gemeente te hou om voorstelle te kry oor hoe om ‘n volhoubare inkomste  vir die gemeente te bewerkstellig</a:t>
            </a:r>
            <a:r>
              <a:rPr lang="af-ZA" b="1" dirty="0" smtClean="0">
                <a:effectLst/>
              </a:rPr>
              <a:t>.</a:t>
            </a:r>
            <a:endParaRPr lang="en-ZA" b="1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5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0"/>
            <a:ext cx="8229600" cy="1143000"/>
          </a:xfrm>
        </p:spPr>
        <p:txBody>
          <a:bodyPr/>
          <a:lstStyle/>
          <a:p>
            <a:r>
              <a:rPr lang="af-ZA" b="1" dirty="0" smtClean="0">
                <a:effectLst/>
              </a:rPr>
              <a:t>AGTERGROND</a:t>
            </a:r>
            <a:endParaRPr lang="en-US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060849"/>
            <a:ext cx="8229600" cy="43924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af-ZA" b="1" dirty="0" smtClean="0">
                <a:effectLst/>
              </a:rPr>
              <a:t>‘</a:t>
            </a:r>
            <a:r>
              <a:rPr lang="af-ZA" b="1" dirty="0">
                <a:effectLst/>
              </a:rPr>
              <a:t>n Werksessie was gehou op 1 Sep 16 en die kerkraad het ‘n goeie opkoms van </a:t>
            </a:r>
            <a:r>
              <a:rPr lang="af-ZA" b="1" dirty="0" smtClean="0">
                <a:effectLst/>
              </a:rPr>
              <a:t>gemeentelede </a:t>
            </a:r>
            <a:r>
              <a:rPr lang="af-ZA" b="1" dirty="0">
                <a:effectLst/>
              </a:rPr>
              <a:t>gehad met uitstekende insette.</a:t>
            </a:r>
            <a:endParaRPr lang="en-ZA" b="1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f-ZA" b="1" dirty="0">
                <a:effectLst/>
              </a:rPr>
              <a:t>Die insette is gekategoriseer in kort – medium – en langtermyn </a:t>
            </a:r>
            <a:r>
              <a:rPr lang="af-ZA" b="1" dirty="0" smtClean="0">
                <a:effectLst/>
              </a:rPr>
              <a:t>voorstelle.</a:t>
            </a:r>
            <a:endParaRPr lang="en-ZA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623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6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0"/>
            <a:ext cx="8229600" cy="1143000"/>
          </a:xfrm>
        </p:spPr>
        <p:txBody>
          <a:bodyPr/>
          <a:lstStyle/>
          <a:p>
            <a:r>
              <a:rPr lang="af-ZA" b="1" dirty="0" smtClean="0">
                <a:effectLst/>
              </a:rPr>
              <a:t>AGTERGROND</a:t>
            </a:r>
            <a:endParaRPr lang="en-US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340768"/>
            <a:ext cx="8229600" cy="43924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af-ZA" b="1" dirty="0" smtClean="0">
                <a:effectLst/>
              </a:rPr>
              <a:t>Die </a:t>
            </a:r>
            <a:r>
              <a:rPr lang="af-ZA" b="1" dirty="0">
                <a:effectLst/>
              </a:rPr>
              <a:t>sukses van die </a:t>
            </a:r>
            <a:r>
              <a:rPr lang="af-ZA" b="1" dirty="0" smtClean="0">
                <a:effectLst/>
              </a:rPr>
              <a:t>proses is </a:t>
            </a:r>
            <a:r>
              <a:rPr lang="af-ZA" b="1" dirty="0">
                <a:effectLst/>
              </a:rPr>
              <a:t>om </a:t>
            </a:r>
            <a:r>
              <a:rPr lang="af-ZA" b="1" dirty="0" smtClean="0">
                <a:effectLst/>
              </a:rPr>
              <a:t> koördineerders </a:t>
            </a:r>
            <a:r>
              <a:rPr lang="af-ZA" b="1" dirty="0">
                <a:effectLst/>
              </a:rPr>
              <a:t>vir die verskillende </a:t>
            </a:r>
            <a:r>
              <a:rPr lang="af-ZA" b="1" dirty="0" smtClean="0">
                <a:effectLst/>
              </a:rPr>
              <a:t>voorstelle </a:t>
            </a:r>
            <a:r>
              <a:rPr lang="af-ZA" b="1" dirty="0">
                <a:effectLst/>
              </a:rPr>
              <a:t>uit die gemeente te kry </a:t>
            </a:r>
            <a:r>
              <a:rPr lang="af-ZA" b="1" dirty="0" smtClean="0">
                <a:effectLst/>
              </a:rPr>
              <a:t>wie </a:t>
            </a:r>
            <a:r>
              <a:rPr lang="af-ZA" b="1" dirty="0">
                <a:effectLst/>
              </a:rPr>
              <a:t>die drywer </a:t>
            </a:r>
            <a:r>
              <a:rPr lang="af-ZA" b="1" dirty="0" smtClean="0">
                <a:effectLst/>
              </a:rPr>
              <a:t>in die uitvoering  daarvan sal wees.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f-ZA" b="1" dirty="0" smtClean="0">
                <a:effectLst/>
              </a:rPr>
              <a:t>Daardie koördineerder </a:t>
            </a:r>
            <a:r>
              <a:rPr lang="af-ZA" b="1" dirty="0">
                <a:effectLst/>
              </a:rPr>
              <a:t>sal </a:t>
            </a:r>
            <a:r>
              <a:rPr lang="af-ZA" b="1" dirty="0" smtClean="0">
                <a:effectLst/>
              </a:rPr>
              <a:t>deur </a:t>
            </a:r>
            <a:r>
              <a:rPr lang="af-ZA" b="1" dirty="0">
                <a:effectLst/>
              </a:rPr>
              <a:t>die kerkraad bygestaan word </a:t>
            </a:r>
            <a:r>
              <a:rPr lang="af-ZA" b="1" dirty="0" smtClean="0">
                <a:effectLst/>
              </a:rPr>
              <a:t>met </a:t>
            </a:r>
            <a:r>
              <a:rPr lang="af-ZA" b="1" dirty="0">
                <a:effectLst/>
              </a:rPr>
              <a:t>addisionele </a:t>
            </a:r>
            <a:r>
              <a:rPr lang="af-ZA" b="1" dirty="0" smtClean="0">
                <a:effectLst/>
              </a:rPr>
              <a:t>hulp uit </a:t>
            </a:r>
            <a:r>
              <a:rPr lang="af-ZA" b="1" dirty="0">
                <a:effectLst/>
              </a:rPr>
              <a:t>die </a:t>
            </a:r>
            <a:r>
              <a:rPr lang="af-ZA" b="1" dirty="0" smtClean="0">
                <a:effectLst/>
              </a:rPr>
              <a:t>gemeente. 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af-ZA" b="1" dirty="0" smtClean="0">
                <a:effectLst/>
              </a:rPr>
              <a:t>Die </a:t>
            </a:r>
            <a:r>
              <a:rPr lang="af-ZA" b="1" dirty="0">
                <a:effectLst/>
              </a:rPr>
              <a:t>detail </a:t>
            </a:r>
            <a:r>
              <a:rPr lang="af-ZA" b="1" dirty="0" smtClean="0">
                <a:effectLst/>
              </a:rPr>
              <a:t>beplanning </a:t>
            </a:r>
            <a:r>
              <a:rPr lang="af-ZA" b="1" dirty="0">
                <a:effectLst/>
              </a:rPr>
              <a:t>vir die spesifieke </a:t>
            </a:r>
            <a:r>
              <a:rPr lang="af-ZA" b="1" dirty="0" smtClean="0">
                <a:effectLst/>
              </a:rPr>
              <a:t>voorstel </a:t>
            </a:r>
            <a:r>
              <a:rPr lang="af-ZA" b="1" dirty="0">
                <a:effectLst/>
              </a:rPr>
              <a:t>moet nog gedoen word.  </a:t>
            </a:r>
            <a:endParaRPr lang="af-ZA" b="1" dirty="0" smtClean="0">
              <a:effectLst/>
            </a:endParaRPr>
          </a:p>
          <a:p>
            <a:pPr marL="0" indent="0">
              <a:buNone/>
            </a:pPr>
            <a:endParaRPr lang="en-ZA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1699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7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0"/>
            <a:ext cx="8229600" cy="1143000"/>
          </a:xfrm>
        </p:spPr>
        <p:txBody>
          <a:bodyPr/>
          <a:lstStyle/>
          <a:p>
            <a:r>
              <a:rPr lang="af-ZA" b="1" dirty="0" smtClean="0">
                <a:effectLst/>
              </a:rPr>
              <a:t>AGTERGROND</a:t>
            </a:r>
            <a:endParaRPr lang="en-US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060849"/>
            <a:ext cx="8229600" cy="4392488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af-ZA" b="1" dirty="0" smtClean="0">
                <a:effectLst/>
              </a:rPr>
              <a:t>Dit </a:t>
            </a:r>
            <a:r>
              <a:rPr lang="af-ZA" b="1" dirty="0">
                <a:effectLst/>
              </a:rPr>
              <a:t>word voorsien dat hierdie </a:t>
            </a:r>
            <a:r>
              <a:rPr lang="af-ZA" b="1" dirty="0" smtClean="0">
                <a:effectLst/>
              </a:rPr>
              <a:t>projekte in </a:t>
            </a:r>
            <a:r>
              <a:rPr lang="af-ZA" b="1" dirty="0">
                <a:effectLst/>
              </a:rPr>
              <a:t>die kort – medium – en </a:t>
            </a:r>
            <a:r>
              <a:rPr lang="af-ZA" b="1" dirty="0" smtClean="0">
                <a:effectLst/>
              </a:rPr>
              <a:t>langtermyn geïmplimenteer </a:t>
            </a:r>
            <a:r>
              <a:rPr lang="af-ZA" b="1" dirty="0">
                <a:effectLst/>
              </a:rPr>
              <a:t>sal </a:t>
            </a:r>
            <a:r>
              <a:rPr lang="af-ZA" b="1" dirty="0" smtClean="0">
                <a:effectLst/>
              </a:rPr>
              <a:t>word.</a:t>
            </a:r>
            <a:endParaRPr lang="en-ZA" b="1" dirty="0">
              <a:effectLst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af-ZA" b="1" dirty="0">
                <a:effectLst/>
              </a:rPr>
              <a:t>Die status van die verskillende voorstelle word nou aan die gemeente voorgehou om die kerkraad </a:t>
            </a:r>
            <a:r>
              <a:rPr lang="af-ZA" b="1" dirty="0" smtClean="0">
                <a:effectLst/>
              </a:rPr>
              <a:t>by te staan met </a:t>
            </a:r>
            <a:r>
              <a:rPr lang="af-ZA" b="1" dirty="0">
                <a:effectLst/>
              </a:rPr>
              <a:t>die </a:t>
            </a:r>
            <a:r>
              <a:rPr lang="af-ZA" b="1" dirty="0" smtClean="0">
                <a:effectLst/>
              </a:rPr>
              <a:t>implimentering.</a:t>
            </a:r>
            <a:endParaRPr lang="en-ZA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0616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8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0"/>
            <a:ext cx="9396536" cy="1143000"/>
          </a:xfrm>
        </p:spPr>
        <p:txBody>
          <a:bodyPr/>
          <a:lstStyle/>
          <a:p>
            <a:r>
              <a:rPr lang="af-ZA" b="1" dirty="0"/>
              <a:t>KOMMUNIKASIE 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1520" y="980728"/>
            <a:ext cx="8712968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 smtClean="0"/>
              <a:t>VOORSTELLE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af-ZA" sz="3200" b="1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Stel </a:t>
            </a:r>
            <a:r>
              <a:rPr lang="af-ZA" sz="3200" b="1" dirty="0"/>
              <a:t>‘n doelwit op om inkomste te verbeter en maak dit Sondae sigbaar op ‘n grafiek</a:t>
            </a:r>
            <a:r>
              <a:rPr lang="af-ZA" sz="3200" b="1" dirty="0" smtClean="0"/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Kommunikeer resultate maandeliks met die gemeente.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Verbeter kommunikasie deur gebruik te maak van  sosiale media.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Hou ’n jaarlikse </a:t>
            </a:r>
            <a:r>
              <a:rPr lang="af-ZA" sz="3200" b="1" dirty="0"/>
              <a:t>gedenkdiens om gedenktuin te </a:t>
            </a:r>
            <a:r>
              <a:rPr lang="af-ZA" sz="3200" b="1" dirty="0" smtClean="0"/>
              <a:t>bemark.</a:t>
            </a:r>
            <a:endParaRPr lang="en-ZA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03A66-6925-4A11-A4C3-8685BC110987}" type="slidenum">
              <a:rPr lang="en-US" b="1"/>
              <a:pPr/>
              <a:t>9</a:t>
            </a:fld>
            <a:endParaRPr lang="en-US" b="1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-36512" y="-27776"/>
            <a:ext cx="9396536" cy="1143000"/>
          </a:xfrm>
        </p:spPr>
        <p:txBody>
          <a:bodyPr/>
          <a:lstStyle/>
          <a:p>
            <a:r>
              <a:rPr lang="af-ZA" b="1" dirty="0"/>
              <a:t>KOMMUNIKASIE </a:t>
            </a:r>
            <a:endParaRPr lang="en-ZA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7544" y="1340768"/>
            <a:ext cx="8352928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f-ZA" sz="3200" b="1" dirty="0"/>
              <a:t>VOORSTELLE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Kommunikeer </a:t>
            </a:r>
            <a:r>
              <a:rPr lang="af-ZA" sz="3200" b="1" dirty="0"/>
              <a:t>hierdie lys van voorstelle om inkomste te verbeter met die gemeente en kry inkoop en betrokkenheid by almal in die </a:t>
            </a:r>
            <a:r>
              <a:rPr lang="af-ZA" sz="3200" b="1" dirty="0" smtClean="0"/>
              <a:t>gemeente.</a:t>
            </a:r>
            <a:endParaRPr lang="en-ZA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af-ZA" sz="3200" b="1" dirty="0" smtClean="0"/>
              <a:t>Bo </a:t>
            </a:r>
            <a:r>
              <a:rPr lang="af-ZA" sz="3200" b="1" dirty="0"/>
              <a:t>en behalwe al die gemeente aktiwiteite stel ‘n plan op om maandeliks en/of ander verkope of aktiwiteit in die gemeente te hou om </a:t>
            </a:r>
            <a:r>
              <a:rPr lang="af-ZA" sz="3200" b="1" dirty="0" smtClean="0"/>
              <a:t>inkomste </a:t>
            </a:r>
            <a:r>
              <a:rPr lang="af-ZA" sz="3200" b="1" dirty="0"/>
              <a:t>aan te vul</a:t>
            </a:r>
            <a:r>
              <a:rPr lang="af-ZA" sz="3200" b="1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ZA" sz="3200" b="1" dirty="0"/>
          </a:p>
        </p:txBody>
      </p:sp>
    </p:spTree>
    <p:extLst>
      <p:ext uri="{BB962C8B-B14F-4D97-AF65-F5344CB8AC3E}">
        <p14:creationId xmlns:p14="http://schemas.microsoft.com/office/powerpoint/2010/main" val="220602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1269</TotalTime>
  <Words>1062</Words>
  <Application>Microsoft Office PowerPoint</Application>
  <PresentationFormat>On-screen Show (4:3)</PresentationFormat>
  <Paragraphs>159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Beam</vt:lpstr>
      <vt:lpstr>GEMEENTE TERUGVOER NA DIE FINANSIES WERKSESSIE MET DIE FOKUS OM ’N VOLHOUBARE INKOMSTE VIR DIE GEMEENTE TE BEWERKSTELLIG</vt:lpstr>
      <vt:lpstr>PowerPoint Presentation</vt:lpstr>
      <vt:lpstr>INHOUD</vt:lpstr>
      <vt:lpstr>AGTERGROND</vt:lpstr>
      <vt:lpstr>AGTERGROND</vt:lpstr>
      <vt:lpstr>AGTERGROND</vt:lpstr>
      <vt:lpstr>AGTERGROND</vt:lpstr>
      <vt:lpstr>KOMMUNIKASIE </vt:lpstr>
      <vt:lpstr>KOMMUNIKASIE </vt:lpstr>
      <vt:lpstr>KOMMUNIKASIE </vt:lpstr>
      <vt:lpstr>KORT TERMYN</vt:lpstr>
      <vt:lpstr>KORTTERMYN</vt:lpstr>
      <vt:lpstr>KORTTERMYN</vt:lpstr>
      <vt:lpstr>KORTTERMYN</vt:lpstr>
      <vt:lpstr>KORTTERMYN</vt:lpstr>
      <vt:lpstr>KORTTERMYN</vt:lpstr>
      <vt:lpstr>KORTTERMYN</vt:lpstr>
      <vt:lpstr>MEDIUM TERMYN</vt:lpstr>
      <vt:lpstr>MEDIUM TERMYN</vt:lpstr>
      <vt:lpstr>MEDIUM TERMYN</vt:lpstr>
      <vt:lpstr>LANG TERMYN</vt:lpstr>
      <vt:lpstr>PAD VOORENTOE</vt:lpstr>
      <vt:lpstr>PAD VOORENTOE</vt:lpstr>
      <vt:lpstr>BAIE DANKIE</vt:lpstr>
    </vt:vector>
  </TitlesOfParts>
  <Company>optronics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 MANAGEMENT</dc:title>
  <dc:creator>Sandra.casilli-dunn</dc:creator>
  <cp:lastModifiedBy>Abrie Coetzee</cp:lastModifiedBy>
  <cp:revision>146</cp:revision>
  <cp:lastPrinted>2016-11-04T11:02:43Z</cp:lastPrinted>
  <dcterms:created xsi:type="dcterms:W3CDTF">2006-07-06T05:37:27Z</dcterms:created>
  <dcterms:modified xsi:type="dcterms:W3CDTF">2016-11-06T19:38:32Z</dcterms:modified>
</cp:coreProperties>
</file>